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270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5" r:id="rId26"/>
    <p:sldId id="280" r:id="rId27"/>
    <p:sldId id="281" r:id="rId28"/>
    <p:sldId id="282" r:id="rId29"/>
    <p:sldId id="284" r:id="rId30"/>
    <p:sldId id="283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29" autoAdjust="0"/>
    <p:restoredTop sz="94660"/>
  </p:normalViewPr>
  <p:slideViewPr>
    <p:cSldViewPr>
      <p:cViewPr varScale="1">
        <p:scale>
          <a:sx n="103" d="100"/>
          <a:sy n="103" d="100"/>
        </p:scale>
        <p:origin x="-1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41FFD5-C032-4DE2-BFB1-27ED0AF5686E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69D941-AB6B-46FF-94B7-7BF9F20F61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832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Interior Mosque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9D941-AB6B-46FF-94B7-7BF9F20F616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848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9D941-AB6B-46FF-94B7-7BF9F20F616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830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9D941-AB6B-46FF-94B7-7BF9F20F616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569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9D941-AB6B-46FF-94B7-7BF9F20F616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07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9D941-AB6B-46FF-94B7-7BF9F20F616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4684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9D941-AB6B-46FF-94B7-7BF9F20F616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83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F019-1C15-488C-B95D-B1426C0E3932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E799-7D66-4E50-8C48-98B6C903EAE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F019-1C15-488C-B95D-B1426C0E3932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E799-7D66-4E50-8C48-98B6C903EA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F019-1C15-488C-B95D-B1426C0E3932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E799-7D66-4E50-8C48-98B6C903EA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F019-1C15-488C-B95D-B1426C0E3932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E799-7D66-4E50-8C48-98B6C903EA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F019-1C15-488C-B95D-B1426C0E3932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B63E799-7D66-4E50-8C48-98B6C903EAE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F019-1C15-488C-B95D-B1426C0E3932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E799-7D66-4E50-8C48-98B6C903EA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F019-1C15-488C-B95D-B1426C0E3932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E799-7D66-4E50-8C48-98B6C903EA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F019-1C15-488C-B95D-B1426C0E3932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E799-7D66-4E50-8C48-98B6C903EA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F019-1C15-488C-B95D-B1426C0E3932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E799-7D66-4E50-8C48-98B6C903EA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F019-1C15-488C-B95D-B1426C0E3932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E799-7D66-4E50-8C48-98B6C903EA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F019-1C15-488C-B95D-B1426C0E3932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3E799-7D66-4E50-8C48-98B6C903EA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D08F019-1C15-488C-B95D-B1426C0E3932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B63E799-7D66-4E50-8C48-98B6C903EAE3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aj-mahal.net/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taj-mahal.net/augEng/main_screen.htm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5181600"/>
            <a:ext cx="4419600" cy="17526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3000" y="5105400"/>
            <a:ext cx="4191000" cy="176876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96000" y="6172200"/>
            <a:ext cx="2743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</a:t>
            </a:r>
            <a:r>
              <a:rPr lang="en-US" dirty="0" err="1" smtClean="0"/>
              <a:t>Taj</a:t>
            </a:r>
            <a:r>
              <a:rPr lang="en-US" dirty="0" smtClean="0"/>
              <a:t> </a:t>
            </a:r>
            <a:r>
              <a:rPr lang="en-US" dirty="0" err="1" smtClean="0"/>
              <a:t>Mahal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47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96"/>
            <a:ext cx="9138542" cy="6862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595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1" y="6927"/>
            <a:ext cx="9134765" cy="6851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8749144" y="0"/>
            <a:ext cx="394856" cy="37407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0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751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64" y="381000"/>
            <a:ext cx="9154126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339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810" y="381000"/>
            <a:ext cx="9317621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533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2327"/>
            <a:ext cx="9144001" cy="6102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3182" y="6243843"/>
            <a:ext cx="891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Examine the intricate patterned designs that embellish the interior of the </a:t>
            </a:r>
            <a:r>
              <a:rPr lang="en-US" dirty="0" err="1" smtClean="0"/>
              <a:t>Taj</a:t>
            </a:r>
            <a:r>
              <a:rPr lang="en-US" dirty="0" smtClean="0"/>
              <a:t> </a:t>
            </a:r>
            <a:r>
              <a:rPr lang="en-US" dirty="0" err="1" smtClean="0"/>
              <a:t>Mahal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20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" y="0"/>
            <a:ext cx="913696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029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39" y="0"/>
            <a:ext cx="9185076" cy="6095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537" y="628066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If you could design a palace for someone you care about, what would it look like?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048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882" y="0"/>
            <a:ext cx="9171881" cy="4437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9600" y="49530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Commissioned (and probably designed) </a:t>
            </a:r>
            <a:r>
              <a:rPr lang="en-US" dirty="0" smtClean="0">
                <a:solidFill>
                  <a:prstClr val="white"/>
                </a:solidFill>
              </a:rPr>
              <a:t>by: Mughal Emperor Shah Jahan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3400" y="5486400"/>
            <a:ext cx="792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dirty="0">
                <a:solidFill>
                  <a:prstClr val="white"/>
                </a:solidFill>
              </a:rPr>
              <a:t>Tip:  Under </a:t>
            </a:r>
            <a:r>
              <a:rPr lang="en-US" dirty="0">
                <a:solidFill>
                  <a:prstClr val="white"/>
                </a:solidFill>
                <a:hlinkClick r:id="rId3"/>
              </a:rPr>
              <a:t>www.taj-mahal.net</a:t>
            </a:r>
            <a:r>
              <a:rPr lang="en-US" dirty="0">
                <a:solidFill>
                  <a:prstClr val="white"/>
                </a:solidFill>
              </a:rPr>
              <a:t> you can take a virtual tour of this fascinating building and get an idea of the unbelievable workmanship! </a:t>
            </a:r>
            <a:r>
              <a:rPr lang="en-US" dirty="0">
                <a:solidFill>
                  <a:prstClr val="white"/>
                </a:solidFill>
                <a:hlinkClick r:id="rId4"/>
              </a:rPr>
              <a:t>http://www.taj-mahal.net/augEng/main_screen.htm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42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716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7627" y="6172200"/>
            <a:ext cx="9224570" cy="3810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Very Rare view of the interior</a:t>
            </a:r>
            <a:endParaRPr lang="en-US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570" y="18854"/>
            <a:ext cx="9278086" cy="6077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479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4" y="0"/>
            <a:ext cx="9145224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5800" y="5169932"/>
            <a:ext cx="769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Gardens that surround the </a:t>
            </a:r>
            <a:r>
              <a:rPr lang="en-US" sz="2800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Taj</a:t>
            </a:r>
            <a:r>
              <a:rPr lang="en-US" sz="28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Mahal</a:t>
            </a:r>
            <a:r>
              <a:rPr lang="en-US" sz="28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design.</a:t>
            </a:r>
            <a:endParaRPr lang="en-US" sz="2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43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938" y="838200"/>
            <a:ext cx="9209877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003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-18789"/>
            <a:ext cx="8207175" cy="6876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464127" y="6248400"/>
            <a:ext cx="8207175" cy="60729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Many different renderings have been done of this magnificent Palace.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85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34" y="381000"/>
            <a:ext cx="9185469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449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8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397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" y="0"/>
            <a:ext cx="913761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" y="5562600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The gardens that surround the </a:t>
            </a:r>
            <a:r>
              <a:rPr lang="en-US" dirty="0" err="1" smtClean="0"/>
              <a:t>Taj</a:t>
            </a:r>
            <a:r>
              <a:rPr lang="en-US" dirty="0" smtClean="0"/>
              <a:t> </a:t>
            </a:r>
            <a:r>
              <a:rPr lang="en-US" dirty="0" err="1" smtClean="0"/>
              <a:t>Mahal</a:t>
            </a:r>
            <a:r>
              <a:rPr lang="en-US" dirty="0" smtClean="0"/>
              <a:t> were supposed to represent the Gardens of Paradise, but sadly and English governor replaced the fragrant flowers with lawns.  What a shame!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52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1" y="838200"/>
            <a:ext cx="9145571" cy="523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2000" y="6324600"/>
            <a:ext cx="7696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The image above features a paper sculpture of the </a:t>
            </a:r>
            <a:r>
              <a:rPr lang="en-US" dirty="0" err="1" smtClean="0"/>
              <a:t>Taj</a:t>
            </a:r>
            <a:r>
              <a:rPr lang="en-US" dirty="0" smtClean="0"/>
              <a:t> </a:t>
            </a:r>
            <a:r>
              <a:rPr lang="en-US" dirty="0" err="1" smtClean="0"/>
              <a:t>Mahal</a:t>
            </a:r>
            <a:r>
              <a:rPr lang="en-US" dirty="0" smtClean="0"/>
              <a:t>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25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10" y="0"/>
            <a:ext cx="9155015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340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" y="0"/>
            <a:ext cx="9133087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448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205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7" y="0"/>
            <a:ext cx="914949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796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8178" cy="6106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66800" y="6324600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The dome of the </a:t>
            </a:r>
            <a:r>
              <a:rPr lang="en-US" dirty="0" err="1" smtClean="0"/>
              <a:t>Taj</a:t>
            </a:r>
            <a:r>
              <a:rPr lang="en-US" dirty="0" smtClean="0"/>
              <a:t> </a:t>
            </a:r>
            <a:r>
              <a:rPr lang="en-US" dirty="0" err="1" smtClean="0"/>
              <a:t>Mahal</a:t>
            </a:r>
            <a:r>
              <a:rPr lang="en-US" dirty="0" smtClean="0"/>
              <a:t> is 213 feet in height.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42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743200"/>
            <a:ext cx="9067800" cy="388620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There is quite a story behind the construction of the striking building which came to be known as the </a:t>
            </a:r>
            <a:r>
              <a:rPr lang="en-US" dirty="0" err="1"/>
              <a:t>Taj</a:t>
            </a:r>
            <a:r>
              <a:rPr lang="en-US" dirty="0"/>
              <a:t> palace. In 1631 when Shah Jahan’s third wife </a:t>
            </a:r>
            <a:r>
              <a:rPr lang="en-US" dirty="0" err="1"/>
              <a:t>Mumtaz</a:t>
            </a:r>
            <a:r>
              <a:rPr lang="en-US" dirty="0"/>
              <a:t> </a:t>
            </a:r>
            <a:r>
              <a:rPr lang="en-US" dirty="0" err="1"/>
              <a:t>Mahal</a:t>
            </a:r>
            <a:r>
              <a:rPr lang="en-US" dirty="0"/>
              <a:t> died giving birth to his fourteenth child, the </a:t>
            </a:r>
            <a:r>
              <a:rPr lang="en-US" dirty="0" smtClean="0"/>
              <a:t>Emperor </a:t>
            </a:r>
            <a:r>
              <a:rPr lang="en-US" dirty="0"/>
              <a:t>was grief stricken</a:t>
            </a:r>
            <a:r>
              <a:rPr lang="en-US" dirty="0" smtClean="0"/>
              <a:t>.</a:t>
            </a:r>
          </a:p>
          <a:p>
            <a:r>
              <a:rPr lang="en-US" dirty="0"/>
              <a:t>The Emperor decided to create a structure that would describe his love for his late wife and that would be an inspiration for the lovers throughout the world. </a:t>
            </a:r>
            <a:r>
              <a:rPr lang="en-US" i="1" dirty="0" err="1"/>
              <a:t>Taj</a:t>
            </a:r>
            <a:r>
              <a:rPr lang="en-US" i="1" dirty="0"/>
              <a:t> </a:t>
            </a:r>
            <a:r>
              <a:rPr lang="en-US" i="1" dirty="0" err="1"/>
              <a:t>Mahal</a:t>
            </a:r>
            <a:r>
              <a:rPr lang="en-US" dirty="0"/>
              <a:t> sits in the middle of a 300- meter garden which took five years to complete. There are raised pathways to walk on in the garden, flowerbed with beautiful seasonal flowers and a marble water tank. The reflecting pool on the north side gives a phenomenal reflection of the kingdom.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76200"/>
            <a:ext cx="350520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67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95400" y="5638800"/>
            <a:ext cx="609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This magnificent mausoleum is a memorial for the romantic ruler Shah Jahan’s great love, </a:t>
            </a:r>
            <a:r>
              <a:rPr lang="en-US" dirty="0" err="1" smtClean="0"/>
              <a:t>Mumtaz</a:t>
            </a:r>
            <a:r>
              <a:rPr lang="en-US" dirty="0" smtClean="0"/>
              <a:t> </a:t>
            </a:r>
            <a:r>
              <a:rPr lang="en-US" dirty="0" err="1" smtClean="0"/>
              <a:t>Mahal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27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382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46" y="0"/>
            <a:ext cx="9153346" cy="687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000" y="5791200"/>
            <a:ext cx="601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The intricate inlaid decorations made of precious stones are writings from the Koran.  This is because images of animals and humans are not allowed in Islamic art.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11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01980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Women in saris in front of the </a:t>
            </a:r>
            <a:r>
              <a:rPr lang="en-US" dirty="0" err="1" smtClean="0"/>
              <a:t>Taj</a:t>
            </a:r>
            <a:r>
              <a:rPr lang="en-US" dirty="0" smtClean="0"/>
              <a:t> </a:t>
            </a:r>
            <a:r>
              <a:rPr lang="en-US" dirty="0" err="1" smtClean="0"/>
              <a:t>Mahal</a:t>
            </a:r>
            <a:r>
              <a:rPr lang="en-US" dirty="0" smtClean="0"/>
              <a:t> The vivid </a:t>
            </a:r>
            <a:r>
              <a:rPr lang="en-US" dirty="0" err="1" smtClean="0"/>
              <a:t>colours</a:t>
            </a:r>
            <a:r>
              <a:rPr lang="en-US" dirty="0" smtClean="0"/>
              <a:t> of the women's saris contrast with the serene white marble of the </a:t>
            </a:r>
            <a:r>
              <a:rPr lang="en-US" dirty="0" err="1" smtClean="0"/>
              <a:t>Taj</a:t>
            </a:r>
            <a:r>
              <a:rPr lang="en-US" dirty="0" smtClean="0"/>
              <a:t> </a:t>
            </a:r>
            <a:r>
              <a:rPr lang="en-US" dirty="0" err="1" smtClean="0"/>
              <a:t>Mahal</a:t>
            </a:r>
            <a:r>
              <a:rPr lang="en-US" dirty="0" smtClean="0"/>
              <a:t> .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27"/>
            <a:ext cx="9144000" cy="5911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32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63" y="228600"/>
            <a:ext cx="9163161" cy="6142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1728" y="228600"/>
            <a:ext cx="861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dirty="0">
                <a:solidFill>
                  <a:prstClr val="white"/>
                </a:solidFill>
              </a:rPr>
              <a:t>The enormous  marble-clad building stands on a gigantic marble platform.  The towers at each of the four corners lean slightly outwards so that they won’t fall onto the mausoleum in the event of an earthquake.</a:t>
            </a:r>
          </a:p>
        </p:txBody>
      </p:sp>
    </p:spTree>
    <p:extLst>
      <p:ext uri="{BB962C8B-B14F-4D97-AF65-F5344CB8AC3E}">
        <p14:creationId xmlns:p14="http://schemas.microsoft.com/office/powerpoint/2010/main" val="301793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94</TotalTime>
  <Words>402</Words>
  <Application>Microsoft Office PowerPoint</Application>
  <PresentationFormat>On-screen Show (4:3)</PresentationFormat>
  <Paragraphs>24</Paragraphs>
  <Slides>30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Apex</vt:lpstr>
      <vt:lpstr>PowerPoint Presentation</vt:lpstr>
      <vt:lpstr>Very Rare view of the interior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Propst</dc:creator>
  <cp:lastModifiedBy>Laura Propst</cp:lastModifiedBy>
  <cp:revision>15</cp:revision>
  <dcterms:created xsi:type="dcterms:W3CDTF">2014-11-05T18:26:10Z</dcterms:created>
  <dcterms:modified xsi:type="dcterms:W3CDTF">2014-11-05T20:01:09Z</dcterms:modified>
</cp:coreProperties>
</file>